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4" r:id="rId7"/>
    <p:sldId id="269" r:id="rId8"/>
    <p:sldId id="262" r:id="rId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616" y="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538848-5C10-455A-BBC8-1A8914426AB7}" type="doc">
      <dgm:prSet loTypeId="urn:microsoft.com/office/officeart/2008/layout/AlternatingHexagons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zh-TW" altLang="en-US"/>
        </a:p>
      </dgm:t>
    </dgm:pt>
    <dgm:pt modelId="{1512B049-175C-4F44-90ED-19008EDEBD5D}">
      <dgm:prSet phldrT="[Text]" custT="1"/>
      <dgm:spPr/>
      <dgm:t>
        <a:bodyPr/>
        <a:lstStyle/>
        <a:p>
          <a:r>
            <a:rPr lang="en-US" altLang="zh-TW" sz="1600" b="1" dirty="0"/>
            <a:t>Undertake programmes to engage members of the local community</a:t>
          </a:r>
          <a:endParaRPr lang="zh-TW" altLang="en-US" sz="1600" b="1" dirty="0"/>
        </a:p>
      </dgm:t>
    </dgm:pt>
    <dgm:pt modelId="{07894070-8F09-46F1-878F-8C905C44124D}" type="parTrans" cxnId="{9AEE7589-1F44-4228-8ACF-7CE233CCA1C6}">
      <dgm:prSet/>
      <dgm:spPr/>
      <dgm:t>
        <a:bodyPr/>
        <a:lstStyle/>
        <a:p>
          <a:endParaRPr lang="zh-TW" altLang="en-US"/>
        </a:p>
      </dgm:t>
    </dgm:pt>
    <dgm:pt modelId="{48F84FDB-CBA2-4CC4-AE24-FF950FDF38BC}" type="sibTrans" cxnId="{9AEE7589-1F44-4228-8ACF-7CE233CCA1C6}">
      <dgm:prSet custT="1"/>
      <dgm:spPr/>
      <dgm:t>
        <a:bodyPr/>
        <a:lstStyle/>
        <a:p>
          <a:r>
            <a:rPr lang="en-US" altLang="zh-TW" sz="1800" b="1" dirty="0"/>
            <a:t>Be a leader and champion of open access on campus</a:t>
          </a:r>
          <a:endParaRPr lang="zh-TW" altLang="en-US" sz="1800" b="1" dirty="0"/>
        </a:p>
      </dgm:t>
    </dgm:pt>
    <dgm:pt modelId="{E51BB397-249C-4078-9C1B-FF781C4419EA}">
      <dgm:prSet phldrT="[Text]" custT="1"/>
      <dgm:spPr/>
      <dgm:t>
        <a:bodyPr/>
        <a:lstStyle/>
        <a:p>
          <a:r>
            <a:rPr lang="en-US" altLang="zh-TW" sz="1800" b="1" dirty="0"/>
            <a:t>Collaborate with one partner on campus</a:t>
          </a:r>
          <a:endParaRPr lang="zh-TW" altLang="en-US" sz="1800" b="1" dirty="0"/>
        </a:p>
      </dgm:t>
    </dgm:pt>
    <dgm:pt modelId="{F5881130-ADA4-4948-96AD-8C120A3D6AD4}" type="parTrans" cxnId="{78606B7D-1CD1-4076-BC81-B0DD03A63508}">
      <dgm:prSet/>
      <dgm:spPr/>
      <dgm:t>
        <a:bodyPr/>
        <a:lstStyle/>
        <a:p>
          <a:endParaRPr lang="zh-TW" altLang="en-US"/>
        </a:p>
      </dgm:t>
    </dgm:pt>
    <dgm:pt modelId="{CFE9C6AC-8F5E-47B1-9E53-46D9E1E4E302}" type="sibTrans" cxnId="{78606B7D-1CD1-4076-BC81-B0DD03A63508}">
      <dgm:prSet custT="1"/>
      <dgm:spPr/>
      <dgm:t>
        <a:bodyPr/>
        <a:lstStyle/>
        <a:p>
          <a:r>
            <a:rPr lang="en-US" altLang="zh-TW" sz="1800" b="1" dirty="0"/>
            <a:t>Re-design and renovate the lower G/F of the library</a:t>
          </a:r>
          <a:endParaRPr lang="zh-TW" altLang="en-US" sz="1800" b="1" dirty="0"/>
        </a:p>
      </dgm:t>
    </dgm:pt>
    <dgm:pt modelId="{BAF431E8-B961-44F8-A3CB-BECB45F4B149}">
      <dgm:prSet phldrT="[Text]" custT="1"/>
      <dgm:spPr/>
      <dgm:t>
        <a:bodyPr/>
        <a:lstStyle/>
        <a:p>
          <a:r>
            <a:rPr lang="en-US" altLang="zh-TW" sz="1800" b="1" dirty="0"/>
            <a:t>Initiate a consortial project</a:t>
          </a:r>
          <a:endParaRPr lang="zh-TW" altLang="en-US" sz="1800" b="1" dirty="0"/>
        </a:p>
      </dgm:t>
    </dgm:pt>
    <dgm:pt modelId="{7F931290-83EA-4CA3-B430-D5D0D0B438F4}" type="parTrans" cxnId="{E28AFA14-5FC8-47BA-942A-67E198F865EE}">
      <dgm:prSet/>
      <dgm:spPr/>
      <dgm:t>
        <a:bodyPr/>
        <a:lstStyle/>
        <a:p>
          <a:endParaRPr lang="zh-TW" altLang="en-US"/>
        </a:p>
      </dgm:t>
    </dgm:pt>
    <dgm:pt modelId="{5EA86B91-7861-4C7F-9DFF-4008D72D1423}" type="sibTrans" cxnId="{E28AFA14-5FC8-47BA-942A-67E198F865EE}">
      <dgm:prSet custT="1"/>
      <dgm:spPr/>
      <dgm:t>
        <a:bodyPr/>
        <a:lstStyle/>
        <a:p>
          <a:r>
            <a:rPr lang="en-US" altLang="zh-TW" sz="1600" b="1" dirty="0"/>
            <a:t>Cultivate an organizational culture amongst colleagues</a:t>
          </a:r>
          <a:endParaRPr lang="zh-TW" altLang="en-US" sz="1600" b="1" dirty="0"/>
        </a:p>
      </dgm:t>
    </dgm:pt>
    <dgm:pt modelId="{36130A01-A62E-4BCC-8FFE-F04477AD3A65}" type="pres">
      <dgm:prSet presAssocID="{96538848-5C10-455A-BBC8-1A8914426AB7}" presName="Name0" presStyleCnt="0">
        <dgm:presLayoutVars>
          <dgm:chMax/>
          <dgm:chPref/>
          <dgm:dir/>
          <dgm:animLvl val="lvl"/>
        </dgm:presLayoutVars>
      </dgm:prSet>
      <dgm:spPr/>
    </dgm:pt>
    <dgm:pt modelId="{D9A0A55E-4993-4097-B520-956298690288}" type="pres">
      <dgm:prSet presAssocID="{1512B049-175C-4F44-90ED-19008EDEBD5D}" presName="composite" presStyleCnt="0"/>
      <dgm:spPr/>
    </dgm:pt>
    <dgm:pt modelId="{F4731723-BD99-4EBD-B660-3BC0BF131DE6}" type="pres">
      <dgm:prSet presAssocID="{1512B049-175C-4F44-90ED-19008EDEBD5D}" presName="Parent1" presStyleLbl="node1" presStyleIdx="0" presStyleCnt="6" custLinFactNeighborX="-2120" custLinFactNeighborY="-65">
        <dgm:presLayoutVars>
          <dgm:chMax val="1"/>
          <dgm:chPref val="1"/>
          <dgm:bulletEnabled val="1"/>
        </dgm:presLayoutVars>
      </dgm:prSet>
      <dgm:spPr/>
    </dgm:pt>
    <dgm:pt modelId="{41BE7E09-ABDD-4527-9ACC-F85301823B4B}" type="pres">
      <dgm:prSet presAssocID="{1512B049-175C-4F44-90ED-19008EDEBD5D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32CEFA07-D428-4B65-BBBF-886D6FB44247}" type="pres">
      <dgm:prSet presAssocID="{1512B049-175C-4F44-90ED-19008EDEBD5D}" presName="BalanceSpacing" presStyleCnt="0"/>
      <dgm:spPr/>
    </dgm:pt>
    <dgm:pt modelId="{B35A5E98-7A51-4F10-8478-E39906637D33}" type="pres">
      <dgm:prSet presAssocID="{1512B049-175C-4F44-90ED-19008EDEBD5D}" presName="BalanceSpacing1" presStyleCnt="0"/>
      <dgm:spPr/>
    </dgm:pt>
    <dgm:pt modelId="{F8088A42-9EDC-40FC-BC97-225D39C9100B}" type="pres">
      <dgm:prSet presAssocID="{48F84FDB-CBA2-4CC4-AE24-FF950FDF38BC}" presName="Accent1Text" presStyleLbl="node1" presStyleIdx="1" presStyleCnt="6"/>
      <dgm:spPr/>
    </dgm:pt>
    <dgm:pt modelId="{3B748A03-D3CF-4445-BF24-140B2131EA25}" type="pres">
      <dgm:prSet presAssocID="{48F84FDB-CBA2-4CC4-AE24-FF950FDF38BC}" presName="spaceBetweenRectangles" presStyleCnt="0"/>
      <dgm:spPr/>
    </dgm:pt>
    <dgm:pt modelId="{4DDB3519-4231-4F1E-857C-41891AE18BA9}" type="pres">
      <dgm:prSet presAssocID="{E51BB397-249C-4078-9C1B-FF781C4419EA}" presName="composite" presStyleCnt="0"/>
      <dgm:spPr/>
    </dgm:pt>
    <dgm:pt modelId="{25B4C721-4F32-4BBA-9EF3-49BA86369AB1}" type="pres">
      <dgm:prSet presAssocID="{E51BB397-249C-4078-9C1B-FF781C4419EA}" presName="Parent1" presStyleLbl="node1" presStyleIdx="2" presStyleCnt="6" custLinFactX="-4202" custLinFactNeighborX="-100000" custLinFactNeighborY="64">
        <dgm:presLayoutVars>
          <dgm:chMax val="1"/>
          <dgm:chPref val="1"/>
          <dgm:bulletEnabled val="1"/>
        </dgm:presLayoutVars>
      </dgm:prSet>
      <dgm:spPr/>
    </dgm:pt>
    <dgm:pt modelId="{D64D0FCC-4777-49B6-A529-F09685223C14}" type="pres">
      <dgm:prSet presAssocID="{E51BB397-249C-4078-9C1B-FF781C4419EA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50B8BE4D-840E-487D-B55E-1613822FC544}" type="pres">
      <dgm:prSet presAssocID="{E51BB397-249C-4078-9C1B-FF781C4419EA}" presName="BalanceSpacing" presStyleCnt="0"/>
      <dgm:spPr/>
    </dgm:pt>
    <dgm:pt modelId="{E1ED6766-7E03-4BB0-8BD5-675E53D292E0}" type="pres">
      <dgm:prSet presAssocID="{E51BB397-249C-4078-9C1B-FF781C4419EA}" presName="BalanceSpacing1" presStyleCnt="0"/>
      <dgm:spPr/>
    </dgm:pt>
    <dgm:pt modelId="{99A019C5-1D45-432C-A39C-89C75F9BC3C9}" type="pres">
      <dgm:prSet presAssocID="{CFE9C6AC-8F5E-47B1-9E53-46D9E1E4E302}" presName="Accent1Text" presStyleLbl="node1" presStyleIdx="3" presStyleCnt="6"/>
      <dgm:spPr/>
    </dgm:pt>
    <dgm:pt modelId="{7D64F5CB-EEBB-4761-AE08-7F71A9D34898}" type="pres">
      <dgm:prSet presAssocID="{CFE9C6AC-8F5E-47B1-9E53-46D9E1E4E302}" presName="spaceBetweenRectangles" presStyleCnt="0"/>
      <dgm:spPr/>
    </dgm:pt>
    <dgm:pt modelId="{14F0BA22-F71D-4514-BFC9-A5A328A6F781}" type="pres">
      <dgm:prSet presAssocID="{BAF431E8-B961-44F8-A3CB-BECB45F4B149}" presName="composite" presStyleCnt="0"/>
      <dgm:spPr/>
    </dgm:pt>
    <dgm:pt modelId="{FC6FD224-5635-4DF6-9B43-41D40C1F83E6}" type="pres">
      <dgm:prSet presAssocID="{BAF431E8-B961-44F8-A3CB-BECB45F4B149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</dgm:pt>
    <dgm:pt modelId="{AB64924A-082F-485C-A5A8-45489BBD4604}" type="pres">
      <dgm:prSet presAssocID="{BAF431E8-B961-44F8-A3CB-BECB45F4B149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EA850C53-BD1C-4831-B536-FB757C2237FB}" type="pres">
      <dgm:prSet presAssocID="{BAF431E8-B961-44F8-A3CB-BECB45F4B149}" presName="BalanceSpacing" presStyleCnt="0"/>
      <dgm:spPr/>
    </dgm:pt>
    <dgm:pt modelId="{D8568213-4766-4A31-AF6C-AA41EB2360E8}" type="pres">
      <dgm:prSet presAssocID="{BAF431E8-B961-44F8-A3CB-BECB45F4B149}" presName="BalanceSpacing1" presStyleCnt="0"/>
      <dgm:spPr/>
    </dgm:pt>
    <dgm:pt modelId="{AA78480C-2C00-47FB-8C81-6CC7C0F1D365}" type="pres">
      <dgm:prSet presAssocID="{5EA86B91-7861-4C7F-9DFF-4008D72D1423}" presName="Accent1Text" presStyleLbl="node1" presStyleIdx="5" presStyleCnt="6"/>
      <dgm:spPr/>
    </dgm:pt>
  </dgm:ptLst>
  <dgm:cxnLst>
    <dgm:cxn modelId="{E28AFA14-5FC8-47BA-942A-67E198F865EE}" srcId="{96538848-5C10-455A-BBC8-1A8914426AB7}" destId="{BAF431E8-B961-44F8-A3CB-BECB45F4B149}" srcOrd="2" destOrd="0" parTransId="{7F931290-83EA-4CA3-B430-D5D0D0B438F4}" sibTransId="{5EA86B91-7861-4C7F-9DFF-4008D72D1423}"/>
    <dgm:cxn modelId="{B2677933-6762-4DD8-80E2-F86D8F013B73}" type="presOf" srcId="{1512B049-175C-4F44-90ED-19008EDEBD5D}" destId="{F4731723-BD99-4EBD-B660-3BC0BF131DE6}" srcOrd="0" destOrd="0" presId="urn:microsoft.com/office/officeart/2008/layout/AlternatingHexagons"/>
    <dgm:cxn modelId="{5E6CE442-0404-48D3-B54B-007AB07F8404}" type="presOf" srcId="{BAF431E8-B961-44F8-A3CB-BECB45F4B149}" destId="{FC6FD224-5635-4DF6-9B43-41D40C1F83E6}" srcOrd="0" destOrd="0" presId="urn:microsoft.com/office/officeart/2008/layout/AlternatingHexagons"/>
    <dgm:cxn modelId="{78606B7D-1CD1-4076-BC81-B0DD03A63508}" srcId="{96538848-5C10-455A-BBC8-1A8914426AB7}" destId="{E51BB397-249C-4078-9C1B-FF781C4419EA}" srcOrd="1" destOrd="0" parTransId="{F5881130-ADA4-4948-96AD-8C120A3D6AD4}" sibTransId="{CFE9C6AC-8F5E-47B1-9E53-46D9E1E4E302}"/>
    <dgm:cxn modelId="{9AEE7589-1F44-4228-8ACF-7CE233CCA1C6}" srcId="{96538848-5C10-455A-BBC8-1A8914426AB7}" destId="{1512B049-175C-4F44-90ED-19008EDEBD5D}" srcOrd="0" destOrd="0" parTransId="{07894070-8F09-46F1-878F-8C905C44124D}" sibTransId="{48F84FDB-CBA2-4CC4-AE24-FF950FDF38BC}"/>
    <dgm:cxn modelId="{936C34A8-26D7-40F7-B2A4-2D7764559A24}" type="presOf" srcId="{5EA86B91-7861-4C7F-9DFF-4008D72D1423}" destId="{AA78480C-2C00-47FB-8C81-6CC7C0F1D365}" srcOrd="0" destOrd="0" presId="urn:microsoft.com/office/officeart/2008/layout/AlternatingHexagons"/>
    <dgm:cxn modelId="{D25E72A9-0614-48A7-913E-D2C242F697D6}" type="presOf" srcId="{96538848-5C10-455A-BBC8-1A8914426AB7}" destId="{36130A01-A62E-4BCC-8FFE-F04477AD3A65}" srcOrd="0" destOrd="0" presId="urn:microsoft.com/office/officeart/2008/layout/AlternatingHexagons"/>
    <dgm:cxn modelId="{ABBD59D5-4D98-434F-9241-B970FFCF7C42}" type="presOf" srcId="{CFE9C6AC-8F5E-47B1-9E53-46D9E1E4E302}" destId="{99A019C5-1D45-432C-A39C-89C75F9BC3C9}" srcOrd="0" destOrd="0" presId="urn:microsoft.com/office/officeart/2008/layout/AlternatingHexagons"/>
    <dgm:cxn modelId="{FBB58AD6-100C-4220-ACCC-5366641F7252}" type="presOf" srcId="{E51BB397-249C-4078-9C1B-FF781C4419EA}" destId="{25B4C721-4F32-4BBA-9EF3-49BA86369AB1}" srcOrd="0" destOrd="0" presId="urn:microsoft.com/office/officeart/2008/layout/AlternatingHexagons"/>
    <dgm:cxn modelId="{E94F98E3-AB4C-4344-8FC0-0B5B43469A0C}" type="presOf" srcId="{48F84FDB-CBA2-4CC4-AE24-FF950FDF38BC}" destId="{F8088A42-9EDC-40FC-BC97-225D39C9100B}" srcOrd="0" destOrd="0" presId="urn:microsoft.com/office/officeart/2008/layout/AlternatingHexagons"/>
    <dgm:cxn modelId="{D247406E-3DA9-42D5-BB3E-82E8789F4BD8}" type="presParOf" srcId="{36130A01-A62E-4BCC-8FFE-F04477AD3A65}" destId="{D9A0A55E-4993-4097-B520-956298690288}" srcOrd="0" destOrd="0" presId="urn:microsoft.com/office/officeart/2008/layout/AlternatingHexagons"/>
    <dgm:cxn modelId="{094A4534-F4D4-4908-96AF-727DFBD9C24F}" type="presParOf" srcId="{D9A0A55E-4993-4097-B520-956298690288}" destId="{F4731723-BD99-4EBD-B660-3BC0BF131DE6}" srcOrd="0" destOrd="0" presId="urn:microsoft.com/office/officeart/2008/layout/AlternatingHexagons"/>
    <dgm:cxn modelId="{4B0B1943-6529-434B-BC36-5A5DAE8F1232}" type="presParOf" srcId="{D9A0A55E-4993-4097-B520-956298690288}" destId="{41BE7E09-ABDD-4527-9ACC-F85301823B4B}" srcOrd="1" destOrd="0" presId="urn:microsoft.com/office/officeart/2008/layout/AlternatingHexagons"/>
    <dgm:cxn modelId="{EAB13F5A-DFC6-4EB1-BEBE-3E591EA9F6E0}" type="presParOf" srcId="{D9A0A55E-4993-4097-B520-956298690288}" destId="{32CEFA07-D428-4B65-BBBF-886D6FB44247}" srcOrd="2" destOrd="0" presId="urn:microsoft.com/office/officeart/2008/layout/AlternatingHexagons"/>
    <dgm:cxn modelId="{40F699B5-F516-4672-96E3-1CADF933523E}" type="presParOf" srcId="{D9A0A55E-4993-4097-B520-956298690288}" destId="{B35A5E98-7A51-4F10-8478-E39906637D33}" srcOrd="3" destOrd="0" presId="urn:microsoft.com/office/officeart/2008/layout/AlternatingHexagons"/>
    <dgm:cxn modelId="{678FE817-A6AE-44AE-B0C7-EE9A9BB5B256}" type="presParOf" srcId="{D9A0A55E-4993-4097-B520-956298690288}" destId="{F8088A42-9EDC-40FC-BC97-225D39C9100B}" srcOrd="4" destOrd="0" presId="urn:microsoft.com/office/officeart/2008/layout/AlternatingHexagons"/>
    <dgm:cxn modelId="{98ECD89E-8B1D-43E1-AEAF-652D2FCB1D49}" type="presParOf" srcId="{36130A01-A62E-4BCC-8FFE-F04477AD3A65}" destId="{3B748A03-D3CF-4445-BF24-140B2131EA25}" srcOrd="1" destOrd="0" presId="urn:microsoft.com/office/officeart/2008/layout/AlternatingHexagons"/>
    <dgm:cxn modelId="{E4E84059-3982-4FA4-8331-4D3E895D2311}" type="presParOf" srcId="{36130A01-A62E-4BCC-8FFE-F04477AD3A65}" destId="{4DDB3519-4231-4F1E-857C-41891AE18BA9}" srcOrd="2" destOrd="0" presId="urn:microsoft.com/office/officeart/2008/layout/AlternatingHexagons"/>
    <dgm:cxn modelId="{0281876C-49A4-45EC-8072-4B54515F0099}" type="presParOf" srcId="{4DDB3519-4231-4F1E-857C-41891AE18BA9}" destId="{25B4C721-4F32-4BBA-9EF3-49BA86369AB1}" srcOrd="0" destOrd="0" presId="urn:microsoft.com/office/officeart/2008/layout/AlternatingHexagons"/>
    <dgm:cxn modelId="{479E991C-06F8-4D89-A28F-427B7F0F4684}" type="presParOf" srcId="{4DDB3519-4231-4F1E-857C-41891AE18BA9}" destId="{D64D0FCC-4777-49B6-A529-F09685223C14}" srcOrd="1" destOrd="0" presId="urn:microsoft.com/office/officeart/2008/layout/AlternatingHexagons"/>
    <dgm:cxn modelId="{59E16A42-3F24-465C-BCDC-E208112A1AE2}" type="presParOf" srcId="{4DDB3519-4231-4F1E-857C-41891AE18BA9}" destId="{50B8BE4D-840E-487D-B55E-1613822FC544}" srcOrd="2" destOrd="0" presId="urn:microsoft.com/office/officeart/2008/layout/AlternatingHexagons"/>
    <dgm:cxn modelId="{F0C69986-DF38-4555-80D4-0B483484BC28}" type="presParOf" srcId="{4DDB3519-4231-4F1E-857C-41891AE18BA9}" destId="{E1ED6766-7E03-4BB0-8BD5-675E53D292E0}" srcOrd="3" destOrd="0" presId="urn:microsoft.com/office/officeart/2008/layout/AlternatingHexagons"/>
    <dgm:cxn modelId="{43BB0DBA-F576-4F34-9A2D-1DD5099A2992}" type="presParOf" srcId="{4DDB3519-4231-4F1E-857C-41891AE18BA9}" destId="{99A019C5-1D45-432C-A39C-89C75F9BC3C9}" srcOrd="4" destOrd="0" presId="urn:microsoft.com/office/officeart/2008/layout/AlternatingHexagons"/>
    <dgm:cxn modelId="{7BE664C6-43D6-4ED4-8B10-6BA9EA191671}" type="presParOf" srcId="{36130A01-A62E-4BCC-8FFE-F04477AD3A65}" destId="{7D64F5CB-EEBB-4761-AE08-7F71A9D34898}" srcOrd="3" destOrd="0" presId="urn:microsoft.com/office/officeart/2008/layout/AlternatingHexagons"/>
    <dgm:cxn modelId="{82C791BF-EC02-4E85-AFA0-BC440E4526E0}" type="presParOf" srcId="{36130A01-A62E-4BCC-8FFE-F04477AD3A65}" destId="{14F0BA22-F71D-4514-BFC9-A5A328A6F781}" srcOrd="4" destOrd="0" presId="urn:microsoft.com/office/officeart/2008/layout/AlternatingHexagons"/>
    <dgm:cxn modelId="{9012D39A-B995-4181-BBD4-7FBCF9787794}" type="presParOf" srcId="{14F0BA22-F71D-4514-BFC9-A5A328A6F781}" destId="{FC6FD224-5635-4DF6-9B43-41D40C1F83E6}" srcOrd="0" destOrd="0" presId="urn:microsoft.com/office/officeart/2008/layout/AlternatingHexagons"/>
    <dgm:cxn modelId="{879CCCC9-148B-40DC-AB15-CE7A4C3FF291}" type="presParOf" srcId="{14F0BA22-F71D-4514-BFC9-A5A328A6F781}" destId="{AB64924A-082F-485C-A5A8-45489BBD4604}" srcOrd="1" destOrd="0" presId="urn:microsoft.com/office/officeart/2008/layout/AlternatingHexagons"/>
    <dgm:cxn modelId="{5A508BD0-2307-4B26-A81E-B71E2135BC30}" type="presParOf" srcId="{14F0BA22-F71D-4514-BFC9-A5A328A6F781}" destId="{EA850C53-BD1C-4831-B536-FB757C2237FB}" srcOrd="2" destOrd="0" presId="urn:microsoft.com/office/officeart/2008/layout/AlternatingHexagons"/>
    <dgm:cxn modelId="{26917818-7A38-4FBB-B7EF-8068A28F72B2}" type="presParOf" srcId="{14F0BA22-F71D-4514-BFC9-A5A328A6F781}" destId="{D8568213-4766-4A31-AF6C-AA41EB2360E8}" srcOrd="3" destOrd="0" presId="urn:microsoft.com/office/officeart/2008/layout/AlternatingHexagons"/>
    <dgm:cxn modelId="{627171CC-41F9-4366-8D2B-A62BA3A8B07D}" type="presParOf" srcId="{14F0BA22-F71D-4514-BFC9-A5A328A6F781}" destId="{AA78480C-2C00-47FB-8C81-6CC7C0F1D365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731723-BD99-4EBD-B660-3BC0BF131DE6}">
      <dsp:nvSpPr>
        <dsp:cNvPr id="0" name=""/>
        <dsp:cNvSpPr/>
      </dsp:nvSpPr>
      <dsp:spPr>
        <a:xfrm rot="5400000">
          <a:off x="3581552" y="135295"/>
          <a:ext cx="2060029" cy="1792225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1600" b="1" kern="1200" dirty="0"/>
            <a:t>Undertake programmes to engage members of the local community</a:t>
          </a:r>
          <a:endParaRPr lang="zh-TW" altLang="en-US" sz="1600" b="1" kern="1200" dirty="0"/>
        </a:p>
      </dsp:txBody>
      <dsp:txXfrm rot="-5400000">
        <a:off x="3994742" y="322414"/>
        <a:ext cx="1233649" cy="1417987"/>
      </dsp:txXfrm>
    </dsp:sp>
    <dsp:sp modelId="{41BE7E09-ABDD-4527-9ACC-F85301823B4B}">
      <dsp:nvSpPr>
        <dsp:cNvPr id="0" name=""/>
        <dsp:cNvSpPr/>
      </dsp:nvSpPr>
      <dsp:spPr>
        <a:xfrm>
          <a:off x="5600060" y="414738"/>
          <a:ext cx="2298992" cy="12360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088A42-9EDC-40FC-BC97-225D39C9100B}">
      <dsp:nvSpPr>
        <dsp:cNvPr id="0" name=""/>
        <dsp:cNvSpPr/>
      </dsp:nvSpPr>
      <dsp:spPr>
        <a:xfrm rot="5400000">
          <a:off x="1683944" y="136634"/>
          <a:ext cx="2060029" cy="1792225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1800" b="1" kern="1200" dirty="0"/>
            <a:t>Be a leader and champion of open access on campus</a:t>
          </a:r>
          <a:endParaRPr lang="zh-TW" altLang="en-US" sz="1800" b="1" kern="1200" dirty="0"/>
        </a:p>
      </dsp:txBody>
      <dsp:txXfrm rot="-5400000">
        <a:off x="2097134" y="323753"/>
        <a:ext cx="1233649" cy="1417987"/>
      </dsp:txXfrm>
    </dsp:sp>
    <dsp:sp modelId="{25B4C721-4F32-4BBA-9EF3-49BA86369AB1}">
      <dsp:nvSpPr>
        <dsp:cNvPr id="0" name=""/>
        <dsp:cNvSpPr/>
      </dsp:nvSpPr>
      <dsp:spPr>
        <a:xfrm rot="5400000">
          <a:off x="780503" y="1886505"/>
          <a:ext cx="2060029" cy="1792225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1800" b="1" kern="1200" dirty="0"/>
            <a:t>Collaborate with one partner on campus</a:t>
          </a:r>
          <a:endParaRPr lang="zh-TW" altLang="en-US" sz="1800" b="1" kern="1200" dirty="0"/>
        </a:p>
      </dsp:txBody>
      <dsp:txXfrm rot="-5400000">
        <a:off x="1193693" y="2073624"/>
        <a:ext cx="1233649" cy="1417987"/>
      </dsp:txXfrm>
    </dsp:sp>
    <dsp:sp modelId="{D64D0FCC-4777-49B6-A529-F09685223C14}">
      <dsp:nvSpPr>
        <dsp:cNvPr id="0" name=""/>
        <dsp:cNvSpPr/>
      </dsp:nvSpPr>
      <dsp:spPr>
        <a:xfrm>
          <a:off x="482947" y="2163291"/>
          <a:ext cx="2224831" cy="12360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A019C5-1D45-432C-A39C-89C75F9BC3C9}">
      <dsp:nvSpPr>
        <dsp:cNvPr id="0" name=""/>
        <dsp:cNvSpPr/>
      </dsp:nvSpPr>
      <dsp:spPr>
        <a:xfrm rot="5400000">
          <a:off x="4583641" y="1885187"/>
          <a:ext cx="2060029" cy="1792225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1800" b="1" kern="1200" dirty="0"/>
            <a:t>Re-design and renovate the lower G/F of the library</a:t>
          </a:r>
          <a:endParaRPr lang="zh-TW" altLang="en-US" sz="1800" b="1" kern="1200" dirty="0"/>
        </a:p>
      </dsp:txBody>
      <dsp:txXfrm rot="-5400000">
        <a:off x="4996831" y="2072306"/>
        <a:ext cx="1233649" cy="1417987"/>
      </dsp:txXfrm>
    </dsp:sp>
    <dsp:sp modelId="{FC6FD224-5635-4DF6-9B43-41D40C1F83E6}">
      <dsp:nvSpPr>
        <dsp:cNvPr id="0" name=""/>
        <dsp:cNvSpPr/>
      </dsp:nvSpPr>
      <dsp:spPr>
        <a:xfrm rot="5400000">
          <a:off x="3619547" y="3633740"/>
          <a:ext cx="2060029" cy="1792225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1800" b="1" kern="1200" dirty="0"/>
            <a:t>Initiate a consortial project</a:t>
          </a:r>
          <a:endParaRPr lang="zh-TW" altLang="en-US" sz="1800" b="1" kern="1200" dirty="0"/>
        </a:p>
      </dsp:txBody>
      <dsp:txXfrm rot="-5400000">
        <a:off x="4032737" y="3820859"/>
        <a:ext cx="1233649" cy="1417987"/>
      </dsp:txXfrm>
    </dsp:sp>
    <dsp:sp modelId="{AB64924A-082F-485C-A5A8-45489BBD4604}">
      <dsp:nvSpPr>
        <dsp:cNvPr id="0" name=""/>
        <dsp:cNvSpPr/>
      </dsp:nvSpPr>
      <dsp:spPr>
        <a:xfrm>
          <a:off x="5600060" y="3911844"/>
          <a:ext cx="2298992" cy="12360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78480C-2C00-47FB-8C81-6CC7C0F1D365}">
      <dsp:nvSpPr>
        <dsp:cNvPr id="0" name=""/>
        <dsp:cNvSpPr/>
      </dsp:nvSpPr>
      <dsp:spPr>
        <a:xfrm rot="5400000">
          <a:off x="1683944" y="3633740"/>
          <a:ext cx="2060029" cy="1792225"/>
        </a:xfrm>
        <a:prstGeom prst="hexagon">
          <a:avLst>
            <a:gd name="adj" fmla="val 2500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altLang="zh-TW" sz="1600" b="1" kern="1200" dirty="0"/>
            <a:t>Cultivate an organizational culture amongst colleagues</a:t>
          </a:r>
          <a:endParaRPr lang="zh-TW" altLang="en-US" sz="1600" b="1" kern="1200" dirty="0"/>
        </a:p>
      </dsp:txBody>
      <dsp:txXfrm rot="-5400000">
        <a:off x="2097134" y="3820859"/>
        <a:ext cx="1233649" cy="14179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282625-139B-4CDE-8817-6DA9057838F2}" type="datetimeFigureOut">
              <a:rPr lang="zh-TW" altLang="en-US" smtClean="0"/>
              <a:pPr/>
              <a:t>2018/4/11</a:t>
            </a:fld>
            <a:endParaRPr lang="zh-TW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ECC99C-12CE-4F69-B500-D5B3C264748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019281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ECC99C-12CE-4F69-B500-D5B3C2647488}" type="slidenum">
              <a:rPr lang="zh-TW" altLang="en-US" smtClean="0"/>
              <a:pPr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76227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ECC99C-12CE-4F69-B500-D5B3C2647488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804479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ECC99C-12CE-4F69-B500-D5B3C2647488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995122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ECC99C-12CE-4F69-B500-D5B3C2647488}" type="slidenum">
              <a:rPr lang="zh-TW" altLang="en-US" smtClean="0"/>
              <a:pPr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453122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ECC99C-12CE-4F69-B500-D5B3C2647488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505307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ECC99C-12CE-4F69-B500-D5B3C2647488}" type="slidenum">
              <a:rPr lang="zh-TW" altLang="en-US" smtClean="0"/>
              <a:pPr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06456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TW"/>
              <a:t>Click to edit Master subtitle style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5042D-65EE-4F6E-8F76-AB9C317EFF6C}" type="datetimeFigureOut">
              <a:rPr lang="zh-TW" altLang="en-US" smtClean="0"/>
              <a:pPr/>
              <a:t>2018/4/11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D18F5-427D-4151-AC50-82E52358990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5042D-65EE-4F6E-8F76-AB9C317EFF6C}" type="datetimeFigureOut">
              <a:rPr lang="zh-TW" altLang="en-US" smtClean="0"/>
              <a:pPr/>
              <a:t>2018/4/11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D18F5-427D-4151-AC50-82E52358990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5042D-65EE-4F6E-8F76-AB9C317EFF6C}" type="datetimeFigureOut">
              <a:rPr lang="zh-TW" altLang="en-US" smtClean="0"/>
              <a:pPr/>
              <a:t>2018/4/11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D18F5-427D-4151-AC50-82E52358990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5042D-65EE-4F6E-8F76-AB9C317EFF6C}" type="datetimeFigureOut">
              <a:rPr lang="zh-TW" altLang="en-US" smtClean="0"/>
              <a:pPr/>
              <a:t>2018/4/11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D18F5-427D-4151-AC50-82E52358990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5042D-65EE-4F6E-8F76-AB9C317EFF6C}" type="datetimeFigureOut">
              <a:rPr lang="zh-TW" altLang="en-US" smtClean="0"/>
              <a:pPr/>
              <a:t>2018/4/11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D18F5-427D-4151-AC50-82E52358990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5042D-65EE-4F6E-8F76-AB9C317EFF6C}" type="datetimeFigureOut">
              <a:rPr lang="zh-TW" altLang="en-US" smtClean="0"/>
              <a:pPr/>
              <a:t>2018/4/11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D18F5-427D-4151-AC50-82E52358990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5042D-65EE-4F6E-8F76-AB9C317EFF6C}" type="datetimeFigureOut">
              <a:rPr lang="zh-TW" altLang="en-US" smtClean="0"/>
              <a:pPr/>
              <a:t>2018/4/11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D18F5-427D-4151-AC50-82E52358990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5042D-65EE-4F6E-8F76-AB9C317EFF6C}" type="datetimeFigureOut">
              <a:rPr lang="zh-TW" altLang="en-US" smtClean="0"/>
              <a:pPr/>
              <a:t>2018/4/11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D18F5-427D-4151-AC50-82E52358990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5042D-65EE-4F6E-8F76-AB9C317EFF6C}" type="datetimeFigureOut">
              <a:rPr lang="zh-TW" altLang="en-US" smtClean="0"/>
              <a:pPr/>
              <a:t>2018/4/11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D18F5-427D-4151-AC50-82E52358990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5042D-65EE-4F6E-8F76-AB9C317EFF6C}" type="datetimeFigureOut">
              <a:rPr lang="zh-TW" altLang="en-US" smtClean="0"/>
              <a:pPr/>
              <a:t>2018/4/11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D18F5-427D-4151-AC50-82E52358990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TW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45042D-65EE-4F6E-8F76-AB9C317EFF6C}" type="datetimeFigureOut">
              <a:rPr lang="zh-TW" altLang="en-US" smtClean="0"/>
              <a:pPr/>
              <a:t>2018/4/11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D18F5-427D-4151-AC50-82E52358990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TW"/>
              <a:t>Click to edit Master title style</a:t>
            </a:r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45042D-65EE-4F6E-8F76-AB9C317EFF6C}" type="datetimeFigureOut">
              <a:rPr lang="zh-TW" altLang="en-US" smtClean="0"/>
              <a:pPr/>
              <a:t>2018/4/11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1D18F5-427D-4151-AC50-82E52358990B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208782"/>
            <a:ext cx="9144000" cy="1600199"/>
          </a:xfrm>
        </p:spPr>
        <p:txBody>
          <a:bodyPr>
            <a:normAutofit fontScale="90000"/>
          </a:bodyPr>
          <a:lstStyle/>
          <a:p>
            <a:br>
              <a:rPr lang="en-US" altLang="zh-TW" dirty="0"/>
            </a:br>
            <a:r>
              <a:rPr lang="en-US" altLang="zh-TW" dirty="0"/>
              <a:t>Beyond the Bubble:</a:t>
            </a:r>
            <a:br>
              <a:rPr lang="en-US" altLang="zh-TW" dirty="0"/>
            </a:br>
            <a:r>
              <a:rPr lang="en-US" altLang="zh-TW" dirty="0"/>
              <a:t>Libraries Leading and Collaborating </a:t>
            </a:r>
            <a:br>
              <a:rPr lang="en-US" altLang="zh-TW" dirty="0"/>
            </a:br>
            <a:r>
              <a:rPr lang="en-US" altLang="zh-TW" dirty="0"/>
              <a:t>Across Boundaries</a:t>
            </a:r>
            <a:br>
              <a:rPr lang="en-US" altLang="zh-TW" dirty="0"/>
            </a:br>
            <a:endParaRPr lang="zh-TW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76600"/>
            <a:ext cx="6400800" cy="990600"/>
          </a:xfrm>
        </p:spPr>
        <p:txBody>
          <a:bodyPr>
            <a:normAutofit/>
          </a:bodyPr>
          <a:lstStyle/>
          <a:p>
            <a:r>
              <a:rPr lang="en-US" altLang="zh-TW" sz="4000" dirty="0"/>
              <a:t>Case Study</a:t>
            </a:r>
            <a:endParaRPr lang="zh-TW" altLang="en-US" sz="4000" dirty="0"/>
          </a:p>
        </p:txBody>
      </p:sp>
      <p:pic>
        <p:nvPicPr>
          <p:cNvPr id="5" name="Picture 4" descr="2014-ShanghaiLeadership-banner-01.jpg"/>
          <p:cNvPicPr>
            <a:picLocks noChangeAspect="1"/>
          </p:cNvPicPr>
          <p:nvPr/>
        </p:nvPicPr>
        <p:blipFill>
          <a:blip r:embed="rId3" cstate="print"/>
          <a:srcRect l="63542" t="37500"/>
          <a:stretch>
            <a:fillRect/>
          </a:stretch>
        </p:blipFill>
        <p:spPr>
          <a:xfrm>
            <a:off x="7128932" y="4267200"/>
            <a:ext cx="2015067" cy="25908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438400" y="4572000"/>
            <a:ext cx="4267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3200" dirty="0"/>
              <a:t>Peter Sidorko</a:t>
            </a:r>
          </a:p>
          <a:p>
            <a:pPr algn="ctr"/>
            <a:r>
              <a:rPr lang="en-US" altLang="zh-TW" sz="3200" dirty="0"/>
              <a:t>Y.C. Wan</a:t>
            </a:r>
            <a:endParaRPr lang="zh-TW" altLang="en-US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Background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Utopia University Library</a:t>
            </a:r>
          </a:p>
          <a:p>
            <a:r>
              <a:rPr lang="en-US" altLang="zh-TW" dirty="0"/>
              <a:t>User population</a:t>
            </a:r>
          </a:p>
          <a:p>
            <a:r>
              <a:rPr lang="en-US" altLang="zh-TW" dirty="0"/>
              <a:t>Collection</a:t>
            </a:r>
          </a:p>
          <a:p>
            <a:r>
              <a:rPr lang="en-US" altLang="zh-TW" dirty="0"/>
              <a:t>Premises</a:t>
            </a:r>
          </a:p>
          <a:p>
            <a:r>
              <a:rPr lang="en-US" altLang="zh-TW" dirty="0"/>
              <a:t>Staff</a:t>
            </a:r>
          </a:p>
          <a:p>
            <a:r>
              <a:rPr lang="en-US" altLang="zh-TW" dirty="0"/>
              <a:t>Relation with other departments on campus</a:t>
            </a:r>
          </a:p>
          <a:p>
            <a:r>
              <a:rPr lang="en-US" altLang="zh-TW" dirty="0"/>
              <a:t>Relation with other local libraries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87869" y="2057400"/>
            <a:ext cx="3356131" cy="23622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The Change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zh-TW" dirty="0"/>
              <a:t>Library flooded during a typhoon; collection damaged</a:t>
            </a:r>
          </a:p>
          <a:p>
            <a:r>
              <a:rPr lang="en-US" altLang="zh-TW" dirty="0"/>
              <a:t>Departure of its long-serving university librarian</a:t>
            </a:r>
          </a:p>
          <a:p>
            <a:r>
              <a:rPr lang="en-US" altLang="zh-TW" dirty="0"/>
              <a:t>His successor was asked to rebuild the library  </a:t>
            </a:r>
          </a:p>
          <a:p>
            <a:r>
              <a:rPr lang="en-US" altLang="zh-TW" dirty="0"/>
              <a:t>Submit a plan in one month’s time to secure funding</a:t>
            </a:r>
          </a:p>
          <a:p>
            <a:r>
              <a:rPr lang="en-US" altLang="zh-TW" dirty="0"/>
              <a:t>Mission – to rebuild the library into a “library without books” to meet the teaching and learning, research and knowledge exchange needs of the university </a:t>
            </a:r>
          </a:p>
          <a:p>
            <a:r>
              <a:rPr lang="en-US" altLang="zh-TW" dirty="0"/>
              <a:t>Conducted a SWOT analysis</a:t>
            </a:r>
          </a:p>
          <a:p>
            <a:r>
              <a:rPr lang="en-US" altLang="zh-TW" dirty="0"/>
              <a:t>Identified 6 action areas </a:t>
            </a:r>
            <a:endParaRPr lang="zh-TW" alt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0433" y="4800600"/>
            <a:ext cx="3303566" cy="205182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2659621"/>
              </p:ext>
            </p:extLst>
          </p:nvPr>
        </p:nvGraphicFramePr>
        <p:xfrm>
          <a:off x="762000" y="609600"/>
          <a:ext cx="8382000" cy="556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810000" y="3206234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Six Areas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Your Task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We</a:t>
            </a:r>
            <a:r>
              <a:rPr lang="en-US" altLang="zh-TW" b="1" i="1" dirty="0"/>
              <a:t> </a:t>
            </a:r>
            <a:r>
              <a:rPr lang="en-US" altLang="zh-TW" dirty="0"/>
              <a:t>ask you to be </a:t>
            </a:r>
            <a:r>
              <a:rPr lang="en-US" altLang="zh-TW" dirty="0">
                <a:solidFill>
                  <a:srgbClr val="FF0000"/>
                </a:solidFill>
              </a:rPr>
              <a:t>bold</a:t>
            </a:r>
            <a:r>
              <a:rPr lang="en-US" altLang="zh-TW" dirty="0"/>
              <a:t>, </a:t>
            </a:r>
            <a:r>
              <a:rPr lang="en-US" altLang="zh-TW" dirty="0">
                <a:solidFill>
                  <a:srgbClr val="FF0000"/>
                </a:solidFill>
              </a:rPr>
              <a:t>creative</a:t>
            </a:r>
            <a:r>
              <a:rPr lang="en-US" altLang="zh-TW" dirty="0"/>
              <a:t> and </a:t>
            </a:r>
            <a:r>
              <a:rPr lang="en-US" altLang="zh-TW" dirty="0">
                <a:solidFill>
                  <a:srgbClr val="FF0000"/>
                </a:solidFill>
              </a:rPr>
              <a:t>innovative</a:t>
            </a:r>
          </a:p>
          <a:p>
            <a:r>
              <a:rPr lang="en-US" altLang="zh-TW" dirty="0">
                <a:solidFill>
                  <a:srgbClr val="FF0000"/>
                </a:solidFill>
              </a:rPr>
              <a:t>Rationale</a:t>
            </a:r>
            <a:r>
              <a:rPr lang="en-US" altLang="zh-TW" dirty="0"/>
              <a:t> for making your suggestions?</a:t>
            </a:r>
          </a:p>
          <a:p>
            <a:r>
              <a:rPr lang="en-US" altLang="zh-TW" dirty="0"/>
              <a:t>In what way your suggestions fit in to </a:t>
            </a:r>
            <a:r>
              <a:rPr lang="en-US" altLang="zh-TW" dirty="0">
                <a:solidFill>
                  <a:srgbClr val="FF0000"/>
                </a:solidFill>
              </a:rPr>
              <a:t>rebuild</a:t>
            </a:r>
            <a:r>
              <a:rPr lang="en-US" altLang="zh-TW" dirty="0"/>
              <a:t>  the library?</a:t>
            </a:r>
          </a:p>
          <a:p>
            <a:r>
              <a:rPr lang="en-US" altLang="zh-TW" dirty="0">
                <a:solidFill>
                  <a:srgbClr val="FF0000"/>
                </a:solidFill>
              </a:rPr>
              <a:t>Resource</a:t>
            </a:r>
            <a:r>
              <a:rPr lang="en-US" altLang="zh-TW" dirty="0"/>
              <a:t> implications, including an organizational structure, to enable success?</a:t>
            </a:r>
          </a:p>
          <a:p>
            <a:r>
              <a:rPr lang="en-US" altLang="zh-TW" dirty="0"/>
              <a:t>Indicators to measure </a:t>
            </a:r>
            <a:r>
              <a:rPr lang="en-US" altLang="zh-TW" dirty="0">
                <a:solidFill>
                  <a:srgbClr val="FF0000"/>
                </a:solidFill>
              </a:rPr>
              <a:t>success</a:t>
            </a:r>
            <a:r>
              <a:rPr lang="en-US" altLang="zh-TW" dirty="0"/>
              <a:t>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You are all staff members of the Utopia University Library</a:t>
            </a:r>
          </a:p>
          <a:p>
            <a:r>
              <a:rPr lang="en-US" dirty="0"/>
              <a:t>Work as a team to develop one of the six areas into an </a:t>
            </a:r>
            <a:r>
              <a:rPr lang="en-US" i="1" dirty="0"/>
              <a:t>actionable</a:t>
            </a:r>
            <a:r>
              <a:rPr lang="en-US" dirty="0"/>
              <a:t> proposal</a:t>
            </a:r>
          </a:p>
          <a:p>
            <a:r>
              <a:rPr lang="en-US" dirty="0"/>
              <a:t>Why your proposal is the </a:t>
            </a:r>
            <a:r>
              <a:rPr lang="en-US" i="1" dirty="0"/>
              <a:t>best</a:t>
            </a:r>
            <a:r>
              <a:rPr lang="en-US" dirty="0"/>
              <a:t>!!!</a:t>
            </a:r>
          </a:p>
          <a:p>
            <a:r>
              <a:rPr lang="en-US" dirty="0"/>
              <a:t>Max </a:t>
            </a:r>
            <a:r>
              <a:rPr lang="en-US" i="1" dirty="0"/>
              <a:t>10</a:t>
            </a:r>
            <a:r>
              <a:rPr lang="en-US" dirty="0"/>
              <a:t> minutes, incl. presentation and Q &amp; A </a:t>
            </a:r>
          </a:p>
          <a:p>
            <a:r>
              <a:rPr lang="en-US" dirty="0"/>
              <a:t>Nominate a team member to be the </a:t>
            </a:r>
            <a:r>
              <a:rPr lang="en-US" i="1" dirty="0"/>
              <a:t>spokesperson</a:t>
            </a:r>
            <a:r>
              <a:rPr lang="en-US" dirty="0"/>
              <a:t> </a:t>
            </a:r>
          </a:p>
          <a:p>
            <a:r>
              <a:rPr lang="en-US" dirty="0"/>
              <a:t>Case study presentation: 2:30 pm, 16 April (Monday)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948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Lucky Draw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54379"/>
              </p:ext>
            </p:extLst>
          </p:nvPr>
        </p:nvGraphicFramePr>
        <p:xfrm>
          <a:off x="457200" y="1600200"/>
          <a:ext cx="8229600" cy="503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39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2060"/>
                          </a:solidFill>
                        </a:rPr>
                        <a:t>Action</a:t>
                      </a:r>
                      <a:r>
                        <a:rPr lang="en-US" baseline="0" dirty="0">
                          <a:solidFill>
                            <a:srgbClr val="002060"/>
                          </a:solidFill>
                        </a:rPr>
                        <a:t> Areas</a:t>
                      </a:r>
                      <a:endParaRPr lang="en-US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002060"/>
                          </a:solidFill>
                        </a:rPr>
                        <a:t>Group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Redesign and renovate the lower ground level of the library, with a total area of 5,000 square metres, into learning spaces to improve students’ learning experience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 a leader and champion of open access on campus to provide wider and easier access to research output of faculty members, with a view to raise the University’s visibility and standing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Initiate a consortial project with TERLA to better support teaching, learning and research needs of the University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Undertake programmes to engage members of the local community, with a view to solicit public support to the library;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Collaborate with one partner on campus, such as student support services, information technology services, museum or the university publisher, to support teaching and learning, research and knowledge exchange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39829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Cultivate an organizational culture that can equip staff with the required skills to transform the library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36282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1600" y="3124200"/>
            <a:ext cx="5334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8000" dirty="0"/>
              <a:t>Have Fun!</a:t>
            </a:r>
            <a:endParaRPr lang="zh-TW" altLang="en-US" sz="8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378</TotalTime>
  <Words>422</Words>
  <Application>Microsoft Office PowerPoint</Application>
  <PresentationFormat>On-screen Show (4:3)</PresentationFormat>
  <Paragraphs>56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新細明體</vt:lpstr>
      <vt:lpstr>Arial</vt:lpstr>
      <vt:lpstr>Calibri</vt:lpstr>
      <vt:lpstr>Office Theme</vt:lpstr>
      <vt:lpstr> Beyond the Bubble: Libraries Leading and Collaborating  Across Boundaries </vt:lpstr>
      <vt:lpstr>Background</vt:lpstr>
      <vt:lpstr>The Change</vt:lpstr>
      <vt:lpstr>PowerPoint Presentation</vt:lpstr>
      <vt:lpstr>Your Task</vt:lpstr>
      <vt:lpstr>Instructions</vt:lpstr>
      <vt:lpstr>Lucky Draw</vt:lpstr>
      <vt:lpstr>PowerPoint Presentation</vt:lpstr>
    </vt:vector>
  </TitlesOfParts>
  <Company>The University of Hong Kong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HKU Libraries</dc:creator>
  <cp:lastModifiedBy>YC Wan</cp:lastModifiedBy>
  <cp:revision>41</cp:revision>
  <dcterms:created xsi:type="dcterms:W3CDTF">2014-05-13T08:36:08Z</dcterms:created>
  <dcterms:modified xsi:type="dcterms:W3CDTF">2018-04-11T02:31:38Z</dcterms:modified>
</cp:coreProperties>
</file>